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1"/>
  </p:notesMasterIdLst>
  <p:sldIdLst>
    <p:sldId id="256" r:id="rId2"/>
    <p:sldId id="257" r:id="rId3"/>
    <p:sldId id="273" r:id="rId4"/>
    <p:sldId id="258" r:id="rId5"/>
    <p:sldId id="266" r:id="rId6"/>
    <p:sldId id="267" r:id="rId7"/>
    <p:sldId id="260" r:id="rId8"/>
    <p:sldId id="259" r:id="rId9"/>
    <p:sldId id="270" r:id="rId10"/>
    <p:sldId id="274" r:id="rId11"/>
    <p:sldId id="261" r:id="rId12"/>
    <p:sldId id="268" r:id="rId13"/>
    <p:sldId id="262" r:id="rId14"/>
    <p:sldId id="278" r:id="rId15"/>
    <p:sldId id="276" r:id="rId16"/>
    <p:sldId id="269" r:id="rId17"/>
    <p:sldId id="271" r:id="rId18"/>
    <p:sldId id="275" r:id="rId19"/>
    <p:sldId id="26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Sarah" initials="SS" lastIdx="1" clrIdx="0">
    <p:extLst>
      <p:ext uri="{19B8F6BF-5375-455C-9EA6-DF929625EA0E}">
        <p15:presenceInfo xmlns:p15="http://schemas.microsoft.com/office/powerpoint/2012/main" userId="S::Sarah.Smith2@Illinois.gov::0c26c3bc-b9a0-4613-905e-ef5fcfe938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9" d="100"/>
          <a:sy n="99" d="100"/>
        </p:scale>
        <p:origin x="101"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96BC0-F3E8-4930-87FC-B3F477B56E1F}" type="datetimeFigureOut">
              <a:rPr lang="en-US" smtClean="0"/>
              <a:t>3/15/2023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4C4114-B749-42E3-9363-D67C027A612E}" type="slidenum">
              <a:rPr lang="en-US" smtClean="0"/>
              <a:t>‹#›</a:t>
            </a:fld>
            <a:endParaRPr lang="en-US"/>
          </a:p>
        </p:txBody>
      </p:sp>
    </p:spTree>
    <p:extLst>
      <p:ext uri="{BB962C8B-B14F-4D97-AF65-F5344CB8AC3E}">
        <p14:creationId xmlns:p14="http://schemas.microsoft.com/office/powerpoint/2010/main" val="2677205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3/15/2023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3/15/2023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file:///C:\Users\sarah.smith2\Desktop\DNR2022%20Revised%207-27.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A0BD-3393-48EA-AA11-CEB24A126E12}"/>
              </a:ext>
            </a:extLst>
          </p:cNvPr>
          <p:cNvSpPr>
            <a:spLocks noGrp="1"/>
          </p:cNvSpPr>
          <p:nvPr>
            <p:ph type="ctrTitle"/>
          </p:nvPr>
        </p:nvSpPr>
        <p:spPr/>
        <p:txBody>
          <a:bodyPr/>
          <a:lstStyle/>
          <a:p>
            <a:r>
              <a:rPr lang="en-US" dirty="0"/>
              <a:t>Office of State Guardian and Do Not Resuscitate Orders</a:t>
            </a:r>
          </a:p>
        </p:txBody>
      </p:sp>
      <p:sp>
        <p:nvSpPr>
          <p:cNvPr id="3" name="Subtitle 2">
            <a:extLst>
              <a:ext uri="{FF2B5EF4-FFF2-40B4-BE49-F238E27FC236}">
                <a16:creationId xmlns:a16="http://schemas.microsoft.com/office/drawing/2014/main" id="{720DEF3F-83F4-4206-82E3-4CEEFB9DF8B6}"/>
              </a:ext>
            </a:extLst>
          </p:cNvPr>
          <p:cNvSpPr>
            <a:spLocks noGrp="1"/>
          </p:cNvSpPr>
          <p:nvPr>
            <p:ph type="subTitle" idx="1"/>
          </p:nvPr>
        </p:nvSpPr>
        <p:spPr/>
        <p:txBody>
          <a:bodyPr/>
          <a:lstStyle/>
          <a:p>
            <a:r>
              <a:rPr lang="en-US" dirty="0"/>
              <a:t>End of Life Decision-Making Process</a:t>
            </a:r>
          </a:p>
        </p:txBody>
      </p:sp>
    </p:spTree>
    <p:extLst>
      <p:ext uri="{BB962C8B-B14F-4D97-AF65-F5344CB8AC3E}">
        <p14:creationId xmlns:p14="http://schemas.microsoft.com/office/powerpoint/2010/main" val="2016582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BD8E-A130-4BCD-A7FD-F3ACB7733E90}"/>
              </a:ext>
            </a:extLst>
          </p:cNvPr>
          <p:cNvSpPr>
            <a:spLocks noGrp="1"/>
          </p:cNvSpPr>
          <p:nvPr>
            <p:ph type="title"/>
          </p:nvPr>
        </p:nvSpPr>
        <p:spPr/>
        <p:txBody>
          <a:bodyPr/>
          <a:lstStyle/>
          <a:p>
            <a:r>
              <a:rPr lang="en-US" dirty="0"/>
              <a:t>Priority of Surrogate Decision Makers</a:t>
            </a:r>
          </a:p>
        </p:txBody>
      </p:sp>
      <p:sp>
        <p:nvSpPr>
          <p:cNvPr id="3" name="Content Placeholder 2">
            <a:extLst>
              <a:ext uri="{FF2B5EF4-FFF2-40B4-BE49-F238E27FC236}">
                <a16:creationId xmlns:a16="http://schemas.microsoft.com/office/drawing/2014/main" id="{24CE5486-B9C6-4E4E-8A00-BE31A6C95EC7}"/>
              </a:ext>
            </a:extLst>
          </p:cNvPr>
          <p:cNvSpPr>
            <a:spLocks noGrp="1"/>
          </p:cNvSpPr>
          <p:nvPr>
            <p:ph idx="1"/>
          </p:nvPr>
        </p:nvSpPr>
        <p:spPr/>
        <p:txBody>
          <a:bodyPr/>
          <a:lstStyle/>
          <a:p>
            <a:pPr marL="0" indent="0">
              <a:buNone/>
            </a:pPr>
            <a:r>
              <a:rPr lang="en-US" dirty="0"/>
              <a:t>The HCSA defines the priority of available decision makers when there is no Power of Attorney:</a:t>
            </a:r>
          </a:p>
          <a:p>
            <a:pPr marL="457200" indent="-457200">
              <a:buFont typeface="+mj-lt"/>
              <a:buAutoNum type="arabicPeriod"/>
            </a:pPr>
            <a:r>
              <a:rPr lang="en-US" dirty="0"/>
              <a:t>Guardian of the person</a:t>
            </a:r>
          </a:p>
          <a:p>
            <a:pPr marL="457200" indent="-457200">
              <a:buFont typeface="+mj-lt"/>
              <a:buAutoNum type="arabicPeriod"/>
            </a:pPr>
            <a:r>
              <a:rPr lang="en-US" dirty="0"/>
              <a:t>Spouse</a:t>
            </a:r>
          </a:p>
          <a:p>
            <a:pPr marL="457200" indent="-457200">
              <a:buFont typeface="+mj-lt"/>
              <a:buAutoNum type="arabicPeriod"/>
            </a:pPr>
            <a:r>
              <a:rPr lang="en-US" dirty="0"/>
              <a:t>Adult child</a:t>
            </a:r>
          </a:p>
          <a:p>
            <a:pPr marL="457200" indent="-457200">
              <a:buFont typeface="+mj-lt"/>
              <a:buAutoNum type="arabicPeriod"/>
            </a:pPr>
            <a:r>
              <a:rPr lang="en-US" dirty="0"/>
              <a:t>Parent</a:t>
            </a:r>
          </a:p>
          <a:p>
            <a:pPr marL="457200" indent="-457200">
              <a:buFont typeface="+mj-lt"/>
              <a:buAutoNum type="arabicPeriod"/>
            </a:pPr>
            <a:r>
              <a:rPr lang="en-US" dirty="0"/>
              <a:t>Adult sibling</a:t>
            </a:r>
          </a:p>
          <a:p>
            <a:pPr marL="457200" indent="-457200">
              <a:buFont typeface="+mj-lt"/>
              <a:buAutoNum type="arabicPeriod"/>
            </a:pPr>
            <a:r>
              <a:rPr lang="en-US" dirty="0"/>
              <a:t>Adult grandchild</a:t>
            </a:r>
          </a:p>
          <a:p>
            <a:pPr marL="457200" indent="-457200">
              <a:buFont typeface="+mj-lt"/>
              <a:buAutoNum type="arabicPeriod"/>
            </a:pPr>
            <a:r>
              <a:rPr lang="en-US" dirty="0"/>
              <a:t>Close friend</a:t>
            </a:r>
          </a:p>
          <a:p>
            <a:pPr marL="457200" indent="-457200">
              <a:buFont typeface="+mj-lt"/>
              <a:buAutoNum type="arabicPeriod"/>
            </a:pPr>
            <a:r>
              <a:rPr lang="en-US" dirty="0"/>
              <a:t>Guardian of the estate</a:t>
            </a:r>
          </a:p>
          <a:p>
            <a:pPr marL="0" indent="0">
              <a:buNone/>
            </a:pPr>
            <a:r>
              <a:rPr lang="en-US" dirty="0"/>
              <a:t>(755 ILCS 40/20)</a:t>
            </a:r>
          </a:p>
        </p:txBody>
      </p:sp>
    </p:spTree>
    <p:extLst>
      <p:ext uri="{BB962C8B-B14F-4D97-AF65-F5344CB8AC3E}">
        <p14:creationId xmlns:p14="http://schemas.microsoft.com/office/powerpoint/2010/main" val="1108722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E9ECC-CCA1-4BAC-A6DA-F64EB9BCBB32}"/>
              </a:ext>
            </a:extLst>
          </p:cNvPr>
          <p:cNvSpPr>
            <a:spLocks noGrp="1"/>
          </p:cNvSpPr>
          <p:nvPr>
            <p:ph type="title"/>
          </p:nvPr>
        </p:nvSpPr>
        <p:spPr/>
        <p:txBody>
          <a:bodyPr/>
          <a:lstStyle/>
          <a:p>
            <a:r>
              <a:rPr lang="en-US" dirty="0"/>
              <a:t>Difference between POLST and DNR</a:t>
            </a:r>
          </a:p>
        </p:txBody>
      </p:sp>
      <p:sp>
        <p:nvSpPr>
          <p:cNvPr id="3" name="Content Placeholder 2">
            <a:extLst>
              <a:ext uri="{FF2B5EF4-FFF2-40B4-BE49-F238E27FC236}">
                <a16:creationId xmlns:a16="http://schemas.microsoft.com/office/drawing/2014/main" id="{F27C0509-D611-4CC5-AA4D-8CA22A5CE01C}"/>
              </a:ext>
            </a:extLst>
          </p:cNvPr>
          <p:cNvSpPr>
            <a:spLocks noGrp="1"/>
          </p:cNvSpPr>
          <p:nvPr>
            <p:ph idx="1"/>
          </p:nvPr>
        </p:nvSpPr>
        <p:spPr/>
        <p:txBody>
          <a:bodyPr/>
          <a:lstStyle/>
          <a:p>
            <a:r>
              <a:rPr lang="en-US" dirty="0"/>
              <a:t>A POLST can be completed at any time. The POLST is a helpful advance planning document.</a:t>
            </a:r>
          </a:p>
          <a:p>
            <a:r>
              <a:rPr lang="en-US" dirty="0"/>
              <a:t>A DNR pursuant to the HCSA requires that the individual lack decisional capacity and have a qualifying condition. A DNR is an end-of-life decision process.</a:t>
            </a:r>
          </a:p>
        </p:txBody>
      </p:sp>
    </p:spTree>
    <p:extLst>
      <p:ext uri="{BB962C8B-B14F-4D97-AF65-F5344CB8AC3E}">
        <p14:creationId xmlns:p14="http://schemas.microsoft.com/office/powerpoint/2010/main" val="12413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6E87-3454-4ABB-A811-46322A751ED8}"/>
              </a:ext>
            </a:extLst>
          </p:cNvPr>
          <p:cNvSpPr>
            <a:spLocks noGrp="1"/>
          </p:cNvSpPr>
          <p:nvPr>
            <p:ph type="title"/>
          </p:nvPr>
        </p:nvSpPr>
        <p:spPr/>
        <p:txBody>
          <a:bodyPr/>
          <a:lstStyle/>
          <a:p>
            <a:r>
              <a:rPr lang="en-US" dirty="0"/>
              <a:t>OSG’s DNR Process</a:t>
            </a:r>
          </a:p>
        </p:txBody>
      </p:sp>
      <p:sp>
        <p:nvSpPr>
          <p:cNvPr id="3" name="Content Placeholder 2">
            <a:extLst>
              <a:ext uri="{FF2B5EF4-FFF2-40B4-BE49-F238E27FC236}">
                <a16:creationId xmlns:a16="http://schemas.microsoft.com/office/drawing/2014/main" id="{526396E5-E25C-4E05-8222-5AF2FB9C6F13}"/>
              </a:ext>
            </a:extLst>
          </p:cNvPr>
          <p:cNvSpPr>
            <a:spLocks noGrp="1"/>
          </p:cNvSpPr>
          <p:nvPr>
            <p:ph idx="1"/>
          </p:nvPr>
        </p:nvSpPr>
        <p:spPr/>
        <p:txBody>
          <a:bodyPr/>
          <a:lstStyle/>
          <a:p>
            <a:pPr marL="0" indent="0">
              <a:buNone/>
            </a:pPr>
            <a:r>
              <a:rPr lang="en-US" dirty="0"/>
              <a:t>OSG’s DNR process is designed to comply with HCSA requirements and has four key steps:</a:t>
            </a:r>
          </a:p>
          <a:p>
            <a:pPr marL="457200" indent="-457200">
              <a:buFont typeface="+mj-lt"/>
              <a:buAutoNum type="arabicPeriod"/>
            </a:pPr>
            <a:r>
              <a:rPr lang="en-US" dirty="0"/>
              <a:t>Pre-visit</a:t>
            </a:r>
          </a:p>
          <a:p>
            <a:pPr marL="457200" indent="-457200">
              <a:buFont typeface="+mj-lt"/>
              <a:buAutoNum type="arabicPeriod"/>
            </a:pPr>
            <a:r>
              <a:rPr lang="en-US" dirty="0"/>
              <a:t>Visit</a:t>
            </a:r>
          </a:p>
          <a:p>
            <a:pPr marL="457200" indent="-457200">
              <a:buFont typeface="+mj-lt"/>
              <a:buAutoNum type="arabicPeriod"/>
            </a:pPr>
            <a:r>
              <a:rPr lang="en-US" dirty="0"/>
              <a:t>OSG internal review</a:t>
            </a:r>
          </a:p>
          <a:p>
            <a:pPr marL="457200" indent="-457200">
              <a:buFont typeface="+mj-lt"/>
              <a:buAutoNum type="arabicPeriod"/>
            </a:pPr>
            <a:r>
              <a:rPr lang="en-US" dirty="0"/>
              <a:t>OSG sends consent</a:t>
            </a:r>
          </a:p>
        </p:txBody>
      </p:sp>
    </p:spTree>
    <p:extLst>
      <p:ext uri="{BB962C8B-B14F-4D97-AF65-F5344CB8AC3E}">
        <p14:creationId xmlns:p14="http://schemas.microsoft.com/office/powerpoint/2010/main" val="2298672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4196-8EBE-4793-B411-10BD302A7F41}"/>
              </a:ext>
            </a:extLst>
          </p:cNvPr>
          <p:cNvSpPr>
            <a:spLocks noGrp="1"/>
          </p:cNvSpPr>
          <p:nvPr>
            <p:ph type="title"/>
          </p:nvPr>
        </p:nvSpPr>
        <p:spPr/>
        <p:txBody>
          <a:bodyPr/>
          <a:lstStyle/>
          <a:p>
            <a:r>
              <a:rPr lang="en-US" dirty="0"/>
              <a:t>Pre-visit</a:t>
            </a:r>
          </a:p>
        </p:txBody>
      </p:sp>
      <p:sp>
        <p:nvSpPr>
          <p:cNvPr id="3" name="Content Placeholder 2">
            <a:extLst>
              <a:ext uri="{FF2B5EF4-FFF2-40B4-BE49-F238E27FC236}">
                <a16:creationId xmlns:a16="http://schemas.microsoft.com/office/drawing/2014/main" id="{A7D113D9-D01D-482B-8E93-F56BF07E3BF0}"/>
              </a:ext>
            </a:extLst>
          </p:cNvPr>
          <p:cNvSpPr>
            <a:spLocks noGrp="1"/>
          </p:cNvSpPr>
          <p:nvPr>
            <p:ph idx="1"/>
          </p:nvPr>
        </p:nvSpPr>
        <p:spPr>
          <a:xfrm>
            <a:off x="3863517" y="685829"/>
            <a:ext cx="7315200" cy="5120640"/>
          </a:xfrm>
        </p:spPr>
        <p:txBody>
          <a:bodyPr>
            <a:normAutofit fontScale="92500" lnSpcReduction="20000"/>
          </a:bodyPr>
          <a:lstStyle/>
          <a:p>
            <a:r>
              <a:rPr lang="en-US" dirty="0"/>
              <a:t>A medical provider requests that the guardian consent to a DNR. A hospital social worker may serve as the coordinator for the DNR request on behalf of the medical doctor.</a:t>
            </a:r>
          </a:p>
          <a:p>
            <a:r>
              <a:rPr lang="en-US" dirty="0"/>
              <a:t>OSG’s Guardianship Representative (GR) sends OSG DNR Consent Request to be completed by the requesting doctor. </a:t>
            </a:r>
          </a:p>
          <a:p>
            <a:r>
              <a:rPr lang="en-US" dirty="0"/>
              <a:t>The DNR Consent Request must indicate that the ward lacks decisional capacity, has a qualifying condition, explains the medical basis for the request, and is signed by a second doctor.</a:t>
            </a:r>
          </a:p>
          <a:p>
            <a:r>
              <a:rPr lang="en-US" dirty="0"/>
              <a:t>The DNR Consent Request should clearly indicate if the request includes withholding or withdrawing specific treatments.</a:t>
            </a:r>
          </a:p>
          <a:p>
            <a:r>
              <a:rPr lang="en-US" dirty="0"/>
              <a:t>OSG will also request recent medical records (see next slide for details).</a:t>
            </a:r>
          </a:p>
          <a:p>
            <a:r>
              <a:rPr lang="en-US" dirty="0"/>
              <a:t>Determine if hospice is recommended and obtain a hospice consult, if necessary. A hospice recommendation is not a requirement.</a:t>
            </a:r>
          </a:p>
          <a:p>
            <a:r>
              <a:rPr lang="en-US" dirty="0"/>
              <a:t>OSG’s GR reviews the DNR Consent Request. If there is missing information or questions, OSG’s GR will address the issues with the requesting doctor. </a:t>
            </a:r>
          </a:p>
          <a:p>
            <a:r>
              <a:rPr lang="en-US" dirty="0"/>
              <a:t>OSG’s GR will consult with the medical team and may request an ethics consult or a psychological/neurological exam.</a:t>
            </a:r>
          </a:p>
        </p:txBody>
      </p:sp>
    </p:spTree>
    <p:extLst>
      <p:ext uri="{BB962C8B-B14F-4D97-AF65-F5344CB8AC3E}">
        <p14:creationId xmlns:p14="http://schemas.microsoft.com/office/powerpoint/2010/main" val="3432064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6598B-03F4-4DA3-9358-E399B522522E}"/>
              </a:ext>
            </a:extLst>
          </p:cNvPr>
          <p:cNvSpPr>
            <a:spLocks noGrp="1"/>
          </p:cNvSpPr>
          <p:nvPr>
            <p:ph type="title"/>
          </p:nvPr>
        </p:nvSpPr>
        <p:spPr/>
        <p:txBody>
          <a:bodyPr/>
          <a:lstStyle/>
          <a:p>
            <a:r>
              <a:rPr lang="en-US" dirty="0"/>
              <a:t>What does OSG expect to see in the recent medical records?</a:t>
            </a:r>
          </a:p>
        </p:txBody>
      </p:sp>
      <p:sp>
        <p:nvSpPr>
          <p:cNvPr id="3" name="Content Placeholder 2">
            <a:extLst>
              <a:ext uri="{FF2B5EF4-FFF2-40B4-BE49-F238E27FC236}">
                <a16:creationId xmlns:a16="http://schemas.microsoft.com/office/drawing/2014/main" id="{295EB24F-49ED-43BB-9030-64526A2D7EE4}"/>
              </a:ext>
            </a:extLst>
          </p:cNvPr>
          <p:cNvSpPr>
            <a:spLocks noGrp="1"/>
          </p:cNvSpPr>
          <p:nvPr>
            <p:ph idx="1"/>
          </p:nvPr>
        </p:nvSpPr>
        <p:spPr/>
        <p:txBody>
          <a:bodyPr/>
          <a:lstStyle/>
          <a:p>
            <a:r>
              <a:rPr lang="en-US" dirty="0"/>
              <a:t>Recent records should include date of last medical exam, progress notes from the current hospitalization or medical treatment, and, if available, the ward’s changing condition over a longer time.</a:t>
            </a:r>
          </a:p>
          <a:p>
            <a:r>
              <a:rPr lang="en-US" dirty="0"/>
              <a:t>Records that support the doctor’s determination that the ward lacks </a:t>
            </a:r>
            <a:r>
              <a:rPr lang="en-US" u="sng" dirty="0"/>
              <a:t>decisional capacity </a:t>
            </a:r>
            <a:r>
              <a:rPr lang="en-US" dirty="0"/>
              <a:t>(defined as the ability to understand the nature and consequences of a decision regarding medical treatment or forgoing life-sustaining treatment)</a:t>
            </a:r>
          </a:p>
          <a:p>
            <a:r>
              <a:rPr lang="en-US" dirty="0"/>
              <a:t>Records that support the doctor’s determination that the ward has a </a:t>
            </a:r>
            <a:r>
              <a:rPr lang="en-US" u="sng" dirty="0"/>
              <a:t>qualifying condition </a:t>
            </a:r>
            <a:r>
              <a:rPr lang="en-US" dirty="0"/>
              <a:t>(terminal condition, permanent unconsciousness, or incurable/irreversible condition)</a:t>
            </a:r>
          </a:p>
          <a:p>
            <a:r>
              <a:rPr lang="en-US" dirty="0"/>
              <a:t>Include labs or reports if they can be readily understood by a non-medical staff and support the DNR request</a:t>
            </a:r>
          </a:p>
        </p:txBody>
      </p:sp>
    </p:spTree>
    <p:extLst>
      <p:ext uri="{BB962C8B-B14F-4D97-AF65-F5344CB8AC3E}">
        <p14:creationId xmlns:p14="http://schemas.microsoft.com/office/powerpoint/2010/main" val="3630774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082C1C58-C797-470E-A358-8052E9B73762}"/>
              </a:ext>
            </a:extLst>
          </p:cNvPr>
          <p:cNvGraphicFramePr>
            <a:graphicFrameLocks noChangeAspect="1"/>
          </p:cNvGraphicFramePr>
          <p:nvPr>
            <p:extLst>
              <p:ext uri="{D42A27DB-BD31-4B8C-83A1-F6EECF244321}">
                <p14:modId xmlns:p14="http://schemas.microsoft.com/office/powerpoint/2010/main" val="915758931"/>
              </p:ext>
            </p:extLst>
          </p:nvPr>
        </p:nvGraphicFramePr>
        <p:xfrm>
          <a:off x="3513826" y="747622"/>
          <a:ext cx="4698521" cy="5325373"/>
        </p:xfrm>
        <a:graphic>
          <a:graphicData uri="http://schemas.openxmlformats.org/presentationml/2006/ole">
            <mc:AlternateContent xmlns:mc="http://schemas.openxmlformats.org/markup-compatibility/2006">
              <mc:Choice xmlns:v="urn:schemas-microsoft-com:vml" Requires="v">
                <p:oleObj name="Acrobat Document" r:id="rId2" imgW="2914254" imgH="3771477" progId="Acrobat.Document.DC">
                  <p:link updateAutomatic="1"/>
                </p:oleObj>
              </mc:Choice>
              <mc:Fallback>
                <p:oleObj name="Acrobat Document" r:id="rId2" imgW="2914254" imgH="3771477" progId="Acrobat.Document.DC">
                  <p:link updateAutomatic="1"/>
                  <p:pic>
                    <p:nvPicPr>
                      <p:cNvPr id="0" name=""/>
                      <p:cNvPicPr/>
                      <p:nvPr/>
                    </p:nvPicPr>
                    <p:blipFill>
                      <a:blip r:embed="rId3"/>
                      <a:stretch>
                        <a:fillRect/>
                      </a:stretch>
                    </p:blipFill>
                    <p:spPr>
                      <a:xfrm>
                        <a:off x="3513826" y="747622"/>
                        <a:ext cx="4698521" cy="5325373"/>
                      </a:xfrm>
                      <a:prstGeom prst="rect">
                        <a:avLst/>
                      </a:prstGeom>
                    </p:spPr>
                  </p:pic>
                </p:oleObj>
              </mc:Fallback>
            </mc:AlternateContent>
          </a:graphicData>
        </a:graphic>
      </p:graphicFrame>
    </p:spTree>
    <p:extLst>
      <p:ext uri="{BB962C8B-B14F-4D97-AF65-F5344CB8AC3E}">
        <p14:creationId xmlns:p14="http://schemas.microsoft.com/office/powerpoint/2010/main" val="2018928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CBFB1-AA24-4770-AB5B-C4106EA2011F}"/>
              </a:ext>
            </a:extLst>
          </p:cNvPr>
          <p:cNvSpPr>
            <a:spLocks noGrp="1"/>
          </p:cNvSpPr>
          <p:nvPr>
            <p:ph type="title"/>
          </p:nvPr>
        </p:nvSpPr>
        <p:spPr/>
        <p:txBody>
          <a:bodyPr/>
          <a:lstStyle/>
          <a:p>
            <a:r>
              <a:rPr lang="en-US" dirty="0"/>
              <a:t>Visit</a:t>
            </a:r>
          </a:p>
        </p:txBody>
      </p:sp>
      <p:sp>
        <p:nvSpPr>
          <p:cNvPr id="3" name="Content Placeholder 2">
            <a:extLst>
              <a:ext uri="{FF2B5EF4-FFF2-40B4-BE49-F238E27FC236}">
                <a16:creationId xmlns:a16="http://schemas.microsoft.com/office/drawing/2014/main" id="{BED0C9B0-50C4-49D4-9FA3-C19A5AE9F2D9}"/>
              </a:ext>
            </a:extLst>
          </p:cNvPr>
          <p:cNvSpPr>
            <a:spLocks noGrp="1"/>
          </p:cNvSpPr>
          <p:nvPr>
            <p:ph idx="1"/>
          </p:nvPr>
        </p:nvSpPr>
        <p:spPr/>
        <p:txBody>
          <a:bodyPr/>
          <a:lstStyle/>
          <a:p>
            <a:r>
              <a:rPr lang="en-US" dirty="0"/>
              <a:t>OSG’s GR will visit the ward prior to consenting to a DNR. Usually, the visit must be in person. If public health protocols prohibit in-person visit, a video visit can be done.</a:t>
            </a:r>
          </a:p>
          <a:p>
            <a:r>
              <a:rPr lang="en-US" dirty="0"/>
              <a:t>OSG’s GR will ask the ward several questions if the ward is able to communicate. If an interpreter is needed, that interpreter must be present during the visit.</a:t>
            </a:r>
          </a:p>
          <a:p>
            <a:r>
              <a:rPr lang="en-US" dirty="0"/>
              <a:t>If a video visit is conducted, OSG’s GR will request assistance from the hospital staff, for example, to touch the ward’s shoulder or speak into the ward’s ear. The OSG GR will ask that the ward’s ID bracelet be shown on the video for identification.</a:t>
            </a:r>
          </a:p>
          <a:p>
            <a:r>
              <a:rPr lang="en-US" dirty="0"/>
              <a:t>OSG’s GR will attempt to contact any known friends or family.</a:t>
            </a:r>
          </a:p>
          <a:p>
            <a:r>
              <a:rPr lang="en-US" dirty="0"/>
              <a:t>OSG’s GR may have follow-up questions for the medical team. </a:t>
            </a:r>
          </a:p>
          <a:p>
            <a:r>
              <a:rPr lang="en-US" dirty="0"/>
              <a:t>For some case, OSG may request an ethics consult.</a:t>
            </a:r>
          </a:p>
        </p:txBody>
      </p:sp>
    </p:spTree>
    <p:extLst>
      <p:ext uri="{BB962C8B-B14F-4D97-AF65-F5344CB8AC3E}">
        <p14:creationId xmlns:p14="http://schemas.microsoft.com/office/powerpoint/2010/main" val="2915851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AECC-9DC3-4900-9D57-58F750517D4A}"/>
              </a:ext>
            </a:extLst>
          </p:cNvPr>
          <p:cNvSpPr>
            <a:spLocks noGrp="1"/>
          </p:cNvSpPr>
          <p:nvPr>
            <p:ph type="title"/>
          </p:nvPr>
        </p:nvSpPr>
        <p:spPr/>
        <p:txBody>
          <a:bodyPr/>
          <a:lstStyle/>
          <a:p>
            <a:r>
              <a:rPr lang="en-US" dirty="0"/>
              <a:t>OSG’s Internal Review</a:t>
            </a:r>
          </a:p>
        </p:txBody>
      </p:sp>
      <p:sp>
        <p:nvSpPr>
          <p:cNvPr id="3" name="Content Placeholder 2">
            <a:extLst>
              <a:ext uri="{FF2B5EF4-FFF2-40B4-BE49-F238E27FC236}">
                <a16:creationId xmlns:a16="http://schemas.microsoft.com/office/drawing/2014/main" id="{5BC1AF4C-A6A4-459C-8DA9-17E425011A60}"/>
              </a:ext>
            </a:extLst>
          </p:cNvPr>
          <p:cNvSpPr>
            <a:spLocks noGrp="1"/>
          </p:cNvSpPr>
          <p:nvPr>
            <p:ph idx="1"/>
          </p:nvPr>
        </p:nvSpPr>
        <p:spPr/>
        <p:txBody>
          <a:bodyPr>
            <a:normAutofit fontScale="92500" lnSpcReduction="10000"/>
          </a:bodyPr>
          <a:lstStyle/>
          <a:p>
            <a:pPr marL="0" indent="0">
              <a:buNone/>
            </a:pPr>
            <a:r>
              <a:rPr lang="en-US" dirty="0"/>
              <a:t>After completing the visit, OSG’s GR will submit the DNR Consent Request to an OSG attorney for review in compliance with HCSA.</a:t>
            </a:r>
          </a:p>
          <a:p>
            <a:pPr marL="457200" indent="-457200">
              <a:buFont typeface="+mj-lt"/>
              <a:buAutoNum type="arabicPeriod"/>
            </a:pPr>
            <a:r>
              <a:rPr lang="en-US" dirty="0"/>
              <a:t>Does OSG have authority? Is there a PoA for Healthcare?</a:t>
            </a:r>
          </a:p>
          <a:p>
            <a:pPr marL="457200" indent="-457200">
              <a:buFont typeface="+mj-lt"/>
              <a:buAutoNum type="arabicPeriod"/>
            </a:pPr>
            <a:r>
              <a:rPr lang="en-US" dirty="0"/>
              <a:t>Has a doctor determined that the ward lacks decisional capacity? (755 ILCS 40/10)</a:t>
            </a:r>
          </a:p>
          <a:p>
            <a:pPr marL="457200" indent="-457200">
              <a:buFont typeface="+mj-lt"/>
              <a:buAutoNum type="arabicPeriod"/>
            </a:pPr>
            <a:r>
              <a:rPr lang="en-US" dirty="0"/>
              <a:t>Has a doctor determined that the ward has a qualifying condition? (755 ILCS 40/10)</a:t>
            </a:r>
          </a:p>
          <a:p>
            <a:pPr marL="457200" indent="-457200">
              <a:buFont typeface="+mj-lt"/>
              <a:buAutoNum type="arabicPeriod"/>
            </a:pPr>
            <a:r>
              <a:rPr lang="en-US" dirty="0"/>
              <a:t>Has a second doctor or a qualified health care practitioner signed the Consent Request?</a:t>
            </a:r>
          </a:p>
          <a:p>
            <a:pPr marL="457200" indent="-457200">
              <a:buFont typeface="+mj-lt"/>
              <a:buAutoNum type="arabicPeriod"/>
            </a:pPr>
            <a:r>
              <a:rPr lang="en-US" dirty="0"/>
              <a:t>Has the OSG caseworker completed a visit?</a:t>
            </a:r>
          </a:p>
          <a:p>
            <a:pPr marL="457200" indent="-457200">
              <a:buFont typeface="+mj-lt"/>
              <a:buAutoNum type="arabicPeriod"/>
            </a:pPr>
            <a:r>
              <a:rPr lang="en-US" dirty="0"/>
              <a:t>Do the medical documents support the request?</a:t>
            </a:r>
          </a:p>
          <a:p>
            <a:pPr marL="457200" indent="-457200">
              <a:buFont typeface="+mj-lt"/>
              <a:buAutoNum type="arabicPeriod"/>
            </a:pPr>
            <a:r>
              <a:rPr lang="en-US" dirty="0"/>
              <a:t>Is the DNR request internally consistent and consistent with a POLST, if available?</a:t>
            </a:r>
          </a:p>
          <a:p>
            <a:pPr marL="457200" indent="-457200">
              <a:buFont typeface="+mj-lt"/>
              <a:buAutoNum type="arabicPeriod"/>
            </a:pPr>
            <a:r>
              <a:rPr lang="en-US" dirty="0"/>
              <a:t>Has the ward already been declared dead under the HCSA? The HCSA defines death as irreversible cessation of circulatory and respiratory functions or brain function. (755 ILCS 40/10)</a:t>
            </a:r>
          </a:p>
        </p:txBody>
      </p:sp>
    </p:spTree>
    <p:extLst>
      <p:ext uri="{BB962C8B-B14F-4D97-AF65-F5344CB8AC3E}">
        <p14:creationId xmlns:p14="http://schemas.microsoft.com/office/powerpoint/2010/main" val="3981287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F15BF-6088-45E0-B6DA-E3A24DED182B}"/>
              </a:ext>
            </a:extLst>
          </p:cNvPr>
          <p:cNvSpPr>
            <a:spLocks noGrp="1"/>
          </p:cNvSpPr>
          <p:nvPr>
            <p:ph type="title"/>
          </p:nvPr>
        </p:nvSpPr>
        <p:spPr/>
        <p:txBody>
          <a:bodyPr/>
          <a:lstStyle/>
          <a:p>
            <a:r>
              <a:rPr lang="en-US" dirty="0"/>
              <a:t>OSG sends the consent</a:t>
            </a:r>
          </a:p>
        </p:txBody>
      </p:sp>
      <p:sp>
        <p:nvSpPr>
          <p:cNvPr id="3" name="Content Placeholder 2">
            <a:extLst>
              <a:ext uri="{FF2B5EF4-FFF2-40B4-BE49-F238E27FC236}">
                <a16:creationId xmlns:a16="http://schemas.microsoft.com/office/drawing/2014/main" id="{661C02A5-C2BA-4FBE-BEFC-4CC82B3839B5}"/>
              </a:ext>
            </a:extLst>
          </p:cNvPr>
          <p:cNvSpPr>
            <a:spLocks noGrp="1"/>
          </p:cNvSpPr>
          <p:nvPr>
            <p:ph idx="1"/>
          </p:nvPr>
        </p:nvSpPr>
        <p:spPr>
          <a:xfrm>
            <a:off x="3863517" y="864108"/>
            <a:ext cx="7315200" cy="5120640"/>
          </a:xfrm>
        </p:spPr>
        <p:txBody>
          <a:bodyPr/>
          <a:lstStyle/>
          <a:p>
            <a:r>
              <a:rPr lang="en-US" dirty="0"/>
              <a:t>The GR’s Supervisor reviews and signs the DNR Consent Request.</a:t>
            </a:r>
          </a:p>
          <a:p>
            <a:r>
              <a:rPr lang="en-US" dirty="0"/>
              <a:t>OSG primarily sends the approved DNR Consent via fax.</a:t>
            </a:r>
          </a:p>
        </p:txBody>
      </p:sp>
    </p:spTree>
    <p:extLst>
      <p:ext uri="{BB962C8B-B14F-4D97-AF65-F5344CB8AC3E}">
        <p14:creationId xmlns:p14="http://schemas.microsoft.com/office/powerpoint/2010/main" val="2291618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C0B0C-336D-4125-AF57-D56FF9632C1D}"/>
              </a:ext>
            </a:extLst>
          </p:cNvPr>
          <p:cNvSpPr>
            <a:spLocks noGrp="1"/>
          </p:cNvSpPr>
          <p:nvPr>
            <p:ph type="title"/>
          </p:nvPr>
        </p:nvSpPr>
        <p:spPr/>
        <p:txBody>
          <a:bodyPr/>
          <a:lstStyle/>
          <a:p>
            <a:r>
              <a:rPr lang="en-US" dirty="0"/>
              <a:t>How to obtain a DNR for an OSG ward</a:t>
            </a:r>
          </a:p>
        </p:txBody>
      </p:sp>
      <p:sp>
        <p:nvSpPr>
          <p:cNvPr id="3" name="Content Placeholder 2">
            <a:extLst>
              <a:ext uri="{FF2B5EF4-FFF2-40B4-BE49-F238E27FC236}">
                <a16:creationId xmlns:a16="http://schemas.microsoft.com/office/drawing/2014/main" id="{5A1EBCE9-20FA-457F-9DC2-4881A8C40ADD}"/>
              </a:ext>
            </a:extLst>
          </p:cNvPr>
          <p:cNvSpPr>
            <a:spLocks noGrp="1"/>
          </p:cNvSpPr>
          <p:nvPr>
            <p:ph idx="1"/>
          </p:nvPr>
        </p:nvSpPr>
        <p:spPr/>
        <p:txBody>
          <a:bodyPr/>
          <a:lstStyle/>
          <a:p>
            <a:r>
              <a:rPr lang="en-US" dirty="0"/>
              <a:t>Contact the assigned Guardianship Representative for the ward.</a:t>
            </a:r>
          </a:p>
          <a:p>
            <a:r>
              <a:rPr lang="en-US" dirty="0"/>
              <a:t>If you do not know the assigned GR, contact either the West Suburban Regional Office (708-338-7500) or North Suburban Regional Office (847-294-4264) and ask to be transferred to the assigned GR for the ward.</a:t>
            </a:r>
          </a:p>
          <a:p>
            <a:r>
              <a:rPr lang="en-US" dirty="0"/>
              <a:t>Complete the DNR Consent Request in a legible manner. Include a fax number for OSG to return the approved consent.</a:t>
            </a:r>
          </a:p>
          <a:p>
            <a:r>
              <a:rPr lang="en-US" dirty="0"/>
              <a:t>Answer every question. Provide thorough explanations for the lack of decisional capacity (question B.2) and medical condition (question C.3). Be specific in the request for DNR and DNI and withhold/withdraw options.</a:t>
            </a:r>
          </a:p>
        </p:txBody>
      </p:sp>
    </p:spTree>
    <p:extLst>
      <p:ext uri="{BB962C8B-B14F-4D97-AF65-F5344CB8AC3E}">
        <p14:creationId xmlns:p14="http://schemas.microsoft.com/office/powerpoint/2010/main" val="129807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021B6-B53C-4514-A536-0DBC540119A9}"/>
              </a:ext>
            </a:extLst>
          </p:cNvPr>
          <p:cNvSpPr>
            <a:spLocks noGrp="1"/>
          </p:cNvSpPr>
          <p:nvPr>
            <p:ph type="title"/>
          </p:nvPr>
        </p:nvSpPr>
        <p:spPr/>
        <p:txBody>
          <a:bodyPr/>
          <a:lstStyle/>
          <a:p>
            <a:r>
              <a:rPr lang="en-US" dirty="0"/>
              <a:t>Office of State Guardian (OSG)</a:t>
            </a:r>
          </a:p>
        </p:txBody>
      </p:sp>
      <p:sp>
        <p:nvSpPr>
          <p:cNvPr id="3" name="Content Placeholder 2">
            <a:extLst>
              <a:ext uri="{FF2B5EF4-FFF2-40B4-BE49-F238E27FC236}">
                <a16:creationId xmlns:a16="http://schemas.microsoft.com/office/drawing/2014/main" id="{D0F5BE23-A32E-4808-BF50-4F6F25D76513}"/>
              </a:ext>
            </a:extLst>
          </p:cNvPr>
          <p:cNvSpPr>
            <a:spLocks noGrp="1"/>
          </p:cNvSpPr>
          <p:nvPr>
            <p:ph idx="1"/>
          </p:nvPr>
        </p:nvSpPr>
        <p:spPr>
          <a:xfrm>
            <a:off x="3875019" y="852606"/>
            <a:ext cx="7315200" cy="5120640"/>
          </a:xfrm>
        </p:spPr>
        <p:txBody>
          <a:bodyPr/>
          <a:lstStyle/>
          <a:p>
            <a:r>
              <a:rPr lang="en-US" dirty="0"/>
              <a:t>OSG is an agency of the State of Illinois that serves as guardian of last resort for individuals who have no one willing and able to serve as guardian. (20 ILCS 3955/31)</a:t>
            </a:r>
          </a:p>
          <a:p>
            <a:r>
              <a:rPr lang="en-US" dirty="0"/>
              <a:t>OSG operates throughout the State of Illinois and serves as guardian to about 5,000 wards.</a:t>
            </a:r>
          </a:p>
        </p:txBody>
      </p:sp>
    </p:spTree>
    <p:extLst>
      <p:ext uri="{BB962C8B-B14F-4D97-AF65-F5344CB8AC3E}">
        <p14:creationId xmlns:p14="http://schemas.microsoft.com/office/powerpoint/2010/main" val="406729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6F7B-0A6B-454E-8233-9AAA5B10B0E3}"/>
              </a:ext>
            </a:extLst>
          </p:cNvPr>
          <p:cNvSpPr>
            <a:spLocks noGrp="1"/>
          </p:cNvSpPr>
          <p:nvPr>
            <p:ph type="title"/>
          </p:nvPr>
        </p:nvSpPr>
        <p:spPr/>
        <p:txBody>
          <a:bodyPr/>
          <a:lstStyle/>
          <a:p>
            <a:r>
              <a:rPr lang="en-US" dirty="0"/>
              <a:t>Other Guardians</a:t>
            </a:r>
          </a:p>
        </p:txBody>
      </p:sp>
      <p:sp>
        <p:nvSpPr>
          <p:cNvPr id="3" name="Content Placeholder 2">
            <a:extLst>
              <a:ext uri="{FF2B5EF4-FFF2-40B4-BE49-F238E27FC236}">
                <a16:creationId xmlns:a16="http://schemas.microsoft.com/office/drawing/2014/main" id="{9EDF6904-BB90-4D09-A52C-48907FB4FD9F}"/>
              </a:ext>
            </a:extLst>
          </p:cNvPr>
          <p:cNvSpPr>
            <a:spLocks noGrp="1"/>
          </p:cNvSpPr>
          <p:nvPr>
            <p:ph idx="1"/>
          </p:nvPr>
        </p:nvSpPr>
        <p:spPr/>
        <p:txBody>
          <a:bodyPr/>
          <a:lstStyle/>
          <a:p>
            <a:r>
              <a:rPr lang="en-US" dirty="0"/>
              <a:t>Public Guardians in Illinois are appointed at the county level. A Public Guardian will serve as guardian for an individual who has assets greater than $25,000. (755 ILCS 5/13-5)</a:t>
            </a:r>
          </a:p>
          <a:p>
            <a:r>
              <a:rPr lang="en-US" dirty="0"/>
              <a:t>Cook County Office of Public Guardian (OPG) is very active in adult guardianship.</a:t>
            </a:r>
          </a:p>
          <a:p>
            <a:r>
              <a:rPr lang="en-US" dirty="0"/>
              <a:t>Private guardians are often a friend or family of the ward willing to serve as guardian and appointed by the Probate Court. Private guardians must comply with the Probate Act and related laws.</a:t>
            </a:r>
          </a:p>
          <a:p>
            <a:r>
              <a:rPr lang="en-US" dirty="0"/>
              <a:t>All guardians are appointed by a Probate Court and have a court order of appointment and letters of office issued by the clerk of court.</a:t>
            </a:r>
          </a:p>
        </p:txBody>
      </p:sp>
    </p:spTree>
    <p:extLst>
      <p:ext uri="{BB962C8B-B14F-4D97-AF65-F5344CB8AC3E}">
        <p14:creationId xmlns:p14="http://schemas.microsoft.com/office/powerpoint/2010/main" val="89856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F0626-3686-4E05-95AF-7F7678C4576D}"/>
              </a:ext>
            </a:extLst>
          </p:cNvPr>
          <p:cNvSpPr>
            <a:spLocks noGrp="1"/>
          </p:cNvSpPr>
          <p:nvPr>
            <p:ph type="title"/>
          </p:nvPr>
        </p:nvSpPr>
        <p:spPr/>
        <p:txBody>
          <a:bodyPr/>
          <a:lstStyle/>
          <a:p>
            <a:r>
              <a:rPr lang="en-US" dirty="0"/>
              <a:t>What is Adult Guardianship?</a:t>
            </a:r>
          </a:p>
        </p:txBody>
      </p:sp>
      <p:sp>
        <p:nvSpPr>
          <p:cNvPr id="3" name="Content Placeholder 2">
            <a:extLst>
              <a:ext uri="{FF2B5EF4-FFF2-40B4-BE49-F238E27FC236}">
                <a16:creationId xmlns:a16="http://schemas.microsoft.com/office/drawing/2014/main" id="{B3910393-230E-4B44-AAE5-929FE1C05777}"/>
              </a:ext>
            </a:extLst>
          </p:cNvPr>
          <p:cNvSpPr>
            <a:spLocks noGrp="1"/>
          </p:cNvSpPr>
          <p:nvPr>
            <p:ph idx="1"/>
          </p:nvPr>
        </p:nvSpPr>
        <p:spPr>
          <a:xfrm>
            <a:off x="3587472" y="1123837"/>
            <a:ext cx="7315200" cy="5120640"/>
          </a:xfrm>
        </p:spPr>
        <p:txBody>
          <a:bodyPr/>
          <a:lstStyle/>
          <a:p>
            <a:r>
              <a:rPr lang="en-US" dirty="0"/>
              <a:t>Guardianship for Adults with Disabilities is governed by the Probate Act. (755 ILCS 5/11a-1 et. seq.) A Probate Court determines that an adult is unable to manage his or her person or financial affairs by clear and convincing evidence before appointing a guardian for that person.</a:t>
            </a:r>
          </a:p>
          <a:p>
            <a:r>
              <a:rPr lang="en-US" dirty="0"/>
              <a:t>Guardians make decisions for the ward by conforming as closely as possible to what a ward would have chosen themselves. (755 ILCS 5/11a-17(e)) This decision-making process is known as substituted judgement and should be used unless it would result in substantial harm. If substituted judgment cannot be used, the guardian should act based on the best interest of the ward.</a:t>
            </a:r>
          </a:p>
        </p:txBody>
      </p:sp>
    </p:spTree>
    <p:extLst>
      <p:ext uri="{BB962C8B-B14F-4D97-AF65-F5344CB8AC3E}">
        <p14:creationId xmlns:p14="http://schemas.microsoft.com/office/powerpoint/2010/main" val="1585609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956E-1427-4C6B-90CD-D4E0D9959FDE}"/>
              </a:ext>
            </a:extLst>
          </p:cNvPr>
          <p:cNvSpPr>
            <a:spLocks noGrp="1"/>
          </p:cNvSpPr>
          <p:nvPr>
            <p:ph type="title"/>
          </p:nvPr>
        </p:nvSpPr>
        <p:spPr/>
        <p:txBody>
          <a:bodyPr/>
          <a:lstStyle/>
          <a:p>
            <a:r>
              <a:rPr lang="en-US" dirty="0"/>
              <a:t>Types of Guardianship</a:t>
            </a:r>
          </a:p>
        </p:txBody>
      </p:sp>
      <p:sp>
        <p:nvSpPr>
          <p:cNvPr id="3" name="Content Placeholder 2">
            <a:extLst>
              <a:ext uri="{FF2B5EF4-FFF2-40B4-BE49-F238E27FC236}">
                <a16:creationId xmlns:a16="http://schemas.microsoft.com/office/drawing/2014/main" id="{D755AB50-D4DE-4FDC-A400-68A3598B4FCB}"/>
              </a:ext>
            </a:extLst>
          </p:cNvPr>
          <p:cNvSpPr>
            <a:spLocks noGrp="1"/>
          </p:cNvSpPr>
          <p:nvPr>
            <p:ph idx="1"/>
          </p:nvPr>
        </p:nvSpPr>
        <p:spPr/>
        <p:txBody>
          <a:bodyPr/>
          <a:lstStyle/>
          <a:p>
            <a:endParaRPr lang="en-US" dirty="0"/>
          </a:p>
          <a:p>
            <a:r>
              <a:rPr lang="en-US" dirty="0"/>
              <a:t>Courts may appoint a guardian of the person, the estate, or both.</a:t>
            </a:r>
          </a:p>
          <a:p>
            <a:r>
              <a:rPr lang="en-US" dirty="0"/>
              <a:t>A guardian of the </a:t>
            </a:r>
            <a:r>
              <a:rPr lang="en-US" b="1" dirty="0"/>
              <a:t>person</a:t>
            </a:r>
            <a:r>
              <a:rPr lang="en-US" dirty="0"/>
              <a:t> makes decisions about a ward’s medical care, residential placement, and other personal decisions. 755 ILCS 5/11a-17)</a:t>
            </a:r>
          </a:p>
          <a:p>
            <a:r>
              <a:rPr lang="en-US" dirty="0"/>
              <a:t>A guardian of the </a:t>
            </a:r>
            <a:r>
              <a:rPr lang="en-US" b="1" dirty="0"/>
              <a:t>estate</a:t>
            </a:r>
            <a:r>
              <a:rPr lang="en-US" dirty="0"/>
              <a:t> makes decisions about a ward’s income and assets. 755 ILCS 5/11a-18)</a:t>
            </a:r>
          </a:p>
          <a:p>
            <a:r>
              <a:rPr lang="en-US" dirty="0"/>
              <a:t>If there is a valid Power of Attorney (PoA) for healthcare and/or property, the agent  under the PoA makes all decisions authorized. The guardian only has authority to make decisions for matters not delegated to the agent under the PoA. (755 ILCS 5/11a-17(c))</a:t>
            </a:r>
          </a:p>
        </p:txBody>
      </p:sp>
    </p:spTree>
    <p:extLst>
      <p:ext uri="{BB962C8B-B14F-4D97-AF65-F5344CB8AC3E}">
        <p14:creationId xmlns:p14="http://schemas.microsoft.com/office/powerpoint/2010/main" val="3095569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7E419-154D-40C9-9285-B98EDF7F4C27}"/>
              </a:ext>
            </a:extLst>
          </p:cNvPr>
          <p:cNvSpPr>
            <a:spLocks noGrp="1"/>
          </p:cNvSpPr>
          <p:nvPr>
            <p:ph type="title"/>
          </p:nvPr>
        </p:nvSpPr>
        <p:spPr/>
        <p:txBody>
          <a:bodyPr/>
          <a:lstStyle/>
          <a:p>
            <a:r>
              <a:rPr lang="en-US" dirty="0"/>
              <a:t>Types of guardianship authority</a:t>
            </a:r>
          </a:p>
        </p:txBody>
      </p:sp>
      <p:sp>
        <p:nvSpPr>
          <p:cNvPr id="3" name="Content Placeholder 2">
            <a:extLst>
              <a:ext uri="{FF2B5EF4-FFF2-40B4-BE49-F238E27FC236}">
                <a16:creationId xmlns:a16="http://schemas.microsoft.com/office/drawing/2014/main" id="{2F6001C1-2DEF-40E7-9855-E0405BF54FC2}"/>
              </a:ext>
            </a:extLst>
          </p:cNvPr>
          <p:cNvSpPr>
            <a:spLocks noGrp="1"/>
          </p:cNvSpPr>
          <p:nvPr>
            <p:ph idx="1"/>
          </p:nvPr>
        </p:nvSpPr>
        <p:spPr/>
        <p:txBody>
          <a:bodyPr/>
          <a:lstStyle/>
          <a:p>
            <a:r>
              <a:rPr lang="en-US" dirty="0"/>
              <a:t>Guardianship appointments can be Temporary, Limited, or Plenary.</a:t>
            </a:r>
          </a:p>
          <a:p>
            <a:r>
              <a:rPr lang="en-US" b="1" dirty="0"/>
              <a:t>Temporary guardianships </a:t>
            </a:r>
            <a:r>
              <a:rPr lang="en-US" dirty="0"/>
              <a:t>are short-term emergency court orders. The guardian only has the authority expressly granted in the order, which is usually tailored to meet the needs of the ward. (755 ILCS 5/11a-4)</a:t>
            </a:r>
          </a:p>
          <a:p>
            <a:r>
              <a:rPr lang="en-US" b="1" dirty="0"/>
              <a:t>Limited guardianships </a:t>
            </a:r>
            <a:r>
              <a:rPr lang="en-US" dirty="0"/>
              <a:t>are long-term appointments in which the guardian only has authority as granted by the Court.  (755 ILCS 5/11a-14)</a:t>
            </a:r>
          </a:p>
          <a:p>
            <a:r>
              <a:rPr lang="en-US" b="1" dirty="0"/>
              <a:t>Plenary guardianships </a:t>
            </a:r>
            <a:r>
              <a:rPr lang="en-US" dirty="0"/>
              <a:t>are long-term appointments in which the guardian has all authority as defined by the Probate Act. (755 ILCS 5/11a-17, 18)</a:t>
            </a:r>
          </a:p>
        </p:txBody>
      </p:sp>
    </p:spTree>
    <p:extLst>
      <p:ext uri="{BB962C8B-B14F-4D97-AF65-F5344CB8AC3E}">
        <p14:creationId xmlns:p14="http://schemas.microsoft.com/office/powerpoint/2010/main" val="200859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33A-5BEF-405B-8BDB-142B302D25E3}"/>
              </a:ext>
            </a:extLst>
          </p:cNvPr>
          <p:cNvSpPr>
            <a:spLocks noGrp="1"/>
          </p:cNvSpPr>
          <p:nvPr>
            <p:ph type="title"/>
          </p:nvPr>
        </p:nvSpPr>
        <p:spPr/>
        <p:txBody>
          <a:bodyPr/>
          <a:lstStyle/>
          <a:p>
            <a:r>
              <a:rPr lang="en-US" dirty="0"/>
              <a:t>POLST forms</a:t>
            </a:r>
          </a:p>
        </p:txBody>
      </p:sp>
      <p:sp>
        <p:nvSpPr>
          <p:cNvPr id="3" name="Content Placeholder 2">
            <a:extLst>
              <a:ext uri="{FF2B5EF4-FFF2-40B4-BE49-F238E27FC236}">
                <a16:creationId xmlns:a16="http://schemas.microsoft.com/office/drawing/2014/main" id="{7E3C5AE3-1910-4F1B-BF28-39577A3939A3}"/>
              </a:ext>
            </a:extLst>
          </p:cNvPr>
          <p:cNvSpPr>
            <a:spLocks noGrp="1"/>
          </p:cNvSpPr>
          <p:nvPr>
            <p:ph idx="1"/>
          </p:nvPr>
        </p:nvSpPr>
        <p:spPr/>
        <p:txBody>
          <a:bodyPr/>
          <a:lstStyle/>
          <a:p>
            <a:r>
              <a:rPr lang="en-US" dirty="0"/>
              <a:t>The Uniform Practitioner Order for Life-Sustaining Treatment (POLST) Form allows anyone to specify their choices for life-sustaining treatment. (755 ILCS 40/65)</a:t>
            </a:r>
          </a:p>
          <a:p>
            <a:r>
              <a:rPr lang="en-US" dirty="0"/>
              <a:t>POLST forms are voluntary.</a:t>
            </a:r>
          </a:p>
          <a:p>
            <a:r>
              <a:rPr lang="en-US" dirty="0"/>
              <a:t>Illinois Department of Public Health (IDPH) publishes a standard POLST form on its website.</a:t>
            </a:r>
          </a:p>
          <a:p>
            <a:r>
              <a:rPr lang="en-US" dirty="0"/>
              <a:t>A healthcare professional may presume, absent evidence to the contrary, that a completed IDPH POLST form is valid. (755 ILCS 40/65(d))</a:t>
            </a:r>
          </a:p>
          <a:p>
            <a:r>
              <a:rPr lang="en-US" dirty="0"/>
              <a:t>OSG may complete a POLST form in conjunction with a DNR, but the POLST and DNR must be consistent.</a:t>
            </a:r>
          </a:p>
          <a:p>
            <a:endParaRPr lang="en-US" dirty="0"/>
          </a:p>
        </p:txBody>
      </p:sp>
    </p:spTree>
    <p:extLst>
      <p:ext uri="{BB962C8B-B14F-4D97-AF65-F5344CB8AC3E}">
        <p14:creationId xmlns:p14="http://schemas.microsoft.com/office/powerpoint/2010/main" val="215534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3523E-9B33-4104-BFCF-1BD368385AEF}"/>
              </a:ext>
            </a:extLst>
          </p:cNvPr>
          <p:cNvSpPr>
            <a:spLocks noGrp="1"/>
          </p:cNvSpPr>
          <p:nvPr>
            <p:ph type="title"/>
          </p:nvPr>
        </p:nvSpPr>
        <p:spPr/>
        <p:txBody>
          <a:bodyPr/>
          <a:lstStyle/>
          <a:p>
            <a:r>
              <a:rPr lang="en-US" dirty="0"/>
              <a:t>Health Care Surrogate Act (HCSA)</a:t>
            </a:r>
          </a:p>
        </p:txBody>
      </p:sp>
      <p:sp>
        <p:nvSpPr>
          <p:cNvPr id="3" name="Content Placeholder 2">
            <a:extLst>
              <a:ext uri="{FF2B5EF4-FFF2-40B4-BE49-F238E27FC236}">
                <a16:creationId xmlns:a16="http://schemas.microsoft.com/office/drawing/2014/main" id="{69F9F9CF-4BDD-434A-BC0F-50C57D9F8E96}"/>
              </a:ext>
            </a:extLst>
          </p:cNvPr>
          <p:cNvSpPr>
            <a:spLocks noGrp="1"/>
          </p:cNvSpPr>
          <p:nvPr>
            <p:ph idx="1"/>
          </p:nvPr>
        </p:nvSpPr>
        <p:spPr>
          <a:xfrm>
            <a:off x="3869268" y="858357"/>
            <a:ext cx="7315200" cy="5120640"/>
          </a:xfrm>
        </p:spPr>
        <p:txBody>
          <a:bodyPr/>
          <a:lstStyle/>
          <a:p>
            <a:r>
              <a:rPr lang="en-US" dirty="0"/>
              <a:t>HCSA provides the legal basis for a guardian to make end-of-life decisions for a ward. (755 ILCS 40/1 et seq.)</a:t>
            </a:r>
          </a:p>
          <a:p>
            <a:r>
              <a:rPr lang="en-US" dirty="0"/>
              <a:t>If the guardian has Temporary or Limited authorities, the court order must expressly state that the guardian has authority to make decisions pursuant to HCSA. Plenary guardians have HCSA authority pursuant to the Probate Act.</a:t>
            </a:r>
          </a:p>
        </p:txBody>
      </p:sp>
    </p:spTree>
    <p:extLst>
      <p:ext uri="{BB962C8B-B14F-4D97-AF65-F5344CB8AC3E}">
        <p14:creationId xmlns:p14="http://schemas.microsoft.com/office/powerpoint/2010/main" val="305503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F8C90-A8A4-4E6B-83FF-57186974A0F4}"/>
              </a:ext>
            </a:extLst>
          </p:cNvPr>
          <p:cNvSpPr>
            <a:spLocks noGrp="1"/>
          </p:cNvSpPr>
          <p:nvPr>
            <p:ph type="title"/>
          </p:nvPr>
        </p:nvSpPr>
        <p:spPr/>
        <p:txBody>
          <a:bodyPr/>
          <a:lstStyle/>
          <a:p>
            <a:r>
              <a:rPr lang="en-US" dirty="0"/>
              <a:t>Requirements for a DNR under the HCSA</a:t>
            </a:r>
          </a:p>
        </p:txBody>
      </p:sp>
      <p:sp>
        <p:nvSpPr>
          <p:cNvPr id="3" name="Content Placeholder 2">
            <a:extLst>
              <a:ext uri="{FF2B5EF4-FFF2-40B4-BE49-F238E27FC236}">
                <a16:creationId xmlns:a16="http://schemas.microsoft.com/office/drawing/2014/main" id="{CD64E2A1-D5F5-4904-AC43-BDE9E1C3B675}"/>
              </a:ext>
            </a:extLst>
          </p:cNvPr>
          <p:cNvSpPr>
            <a:spLocks noGrp="1"/>
          </p:cNvSpPr>
          <p:nvPr>
            <p:ph idx="1"/>
          </p:nvPr>
        </p:nvSpPr>
        <p:spPr>
          <a:xfrm>
            <a:off x="3719744" y="777844"/>
            <a:ext cx="7315200" cy="5120640"/>
          </a:xfrm>
        </p:spPr>
        <p:txBody>
          <a:bodyPr/>
          <a:lstStyle/>
          <a:p>
            <a:pPr marL="0" indent="0">
              <a:buNone/>
            </a:pPr>
            <a:r>
              <a:rPr lang="en-US" dirty="0"/>
              <a:t>In order to consent to forego life-sustaining treatment, the HCSA has specific requirements. (755 ILCS40/20(b))</a:t>
            </a:r>
          </a:p>
          <a:p>
            <a:pPr marL="457200" indent="-457200">
              <a:buFont typeface="+mj-lt"/>
              <a:buAutoNum type="arabicPeriod"/>
            </a:pPr>
            <a:r>
              <a:rPr lang="en-US" dirty="0"/>
              <a:t>Lack of decisional capacity: Decisional capacity means the ability to understand and appreciate the nature and consequences of a decision as determined by the attending physician.</a:t>
            </a:r>
          </a:p>
          <a:p>
            <a:pPr marL="457200" indent="-457200">
              <a:buFont typeface="+mj-lt"/>
              <a:buAutoNum type="arabicPeriod"/>
            </a:pPr>
            <a:r>
              <a:rPr lang="en-US" dirty="0"/>
              <a:t>A qualifying condition which is defined as a terminal condition, permanent unconsciousness, or incurable/irreversible condition. </a:t>
            </a:r>
          </a:p>
          <a:p>
            <a:pPr marL="457200" indent="-457200">
              <a:buFont typeface="+mj-lt"/>
              <a:buAutoNum type="arabicPeriod"/>
            </a:pPr>
            <a:r>
              <a:rPr lang="en-US" dirty="0"/>
              <a:t>Completed by an attending physician and concurred with by a qualified health care practitioner, which includes physicians, advanced practice registered nurses, physician assistants, and qualified residents. (755 ILCS 40/10) The physician and qualified health care practitioner must be licensed in Illinois or the state where the patient is being treated.</a:t>
            </a:r>
          </a:p>
        </p:txBody>
      </p:sp>
    </p:spTree>
    <p:extLst>
      <p:ext uri="{BB962C8B-B14F-4D97-AF65-F5344CB8AC3E}">
        <p14:creationId xmlns:p14="http://schemas.microsoft.com/office/powerpoint/2010/main" val="158556918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8758</TotalTime>
  <Words>1711</Words>
  <Application>Microsoft Office PowerPoint</Application>
  <PresentationFormat>Widescreen</PresentationFormat>
  <Paragraphs>97</Paragraphs>
  <Slides>19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1</vt:i4>
      </vt:variant>
      <vt:variant>
        <vt:lpstr>Slide Titles</vt:lpstr>
      </vt:variant>
      <vt:variant>
        <vt:i4>19</vt:i4>
      </vt:variant>
    </vt:vector>
  </HeadingPairs>
  <TitlesOfParts>
    <vt:vector size="24" baseType="lpstr">
      <vt:lpstr>Calibri</vt:lpstr>
      <vt:lpstr>Corbel</vt:lpstr>
      <vt:lpstr>Wingdings 2</vt:lpstr>
      <vt:lpstr>Frame</vt:lpstr>
      <vt:lpstr>file:///C:\Users\sarah.smith2\Desktop\DNR2022%20Revised%207-27.pdf</vt:lpstr>
      <vt:lpstr>Office of State Guardian and Do Not Resuscitate Orders</vt:lpstr>
      <vt:lpstr>Office of State Guardian (OSG)</vt:lpstr>
      <vt:lpstr>Other Guardians</vt:lpstr>
      <vt:lpstr>What is Adult Guardianship?</vt:lpstr>
      <vt:lpstr>Types of Guardianship</vt:lpstr>
      <vt:lpstr>Types of guardianship authority</vt:lpstr>
      <vt:lpstr>POLST forms</vt:lpstr>
      <vt:lpstr>Health Care Surrogate Act (HCSA)</vt:lpstr>
      <vt:lpstr>Requirements for a DNR under the HCSA</vt:lpstr>
      <vt:lpstr>Priority of Surrogate Decision Makers</vt:lpstr>
      <vt:lpstr>Difference between POLST and DNR</vt:lpstr>
      <vt:lpstr>OSG’s DNR Process</vt:lpstr>
      <vt:lpstr>Pre-visit</vt:lpstr>
      <vt:lpstr>What does OSG expect to see in the recent medical records?</vt:lpstr>
      <vt:lpstr>PowerPoint Presentation</vt:lpstr>
      <vt:lpstr>Visit</vt:lpstr>
      <vt:lpstr>OSG’s Internal Review</vt:lpstr>
      <vt:lpstr>OSG sends the consent</vt:lpstr>
      <vt:lpstr>How to obtain a DNR for an OSG 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State Guardian and Do Not Resuscitate Orders</dc:title>
  <dc:creator>Smith, Sarah</dc:creator>
  <cp:lastModifiedBy>Kaniewski, Kathryn E.</cp:lastModifiedBy>
  <cp:revision>45</cp:revision>
  <dcterms:created xsi:type="dcterms:W3CDTF">2021-07-13T15:42:18Z</dcterms:created>
  <dcterms:modified xsi:type="dcterms:W3CDTF">2023-03-15T16:52:47Z</dcterms:modified>
</cp:coreProperties>
</file>